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22/08/1440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22/08/1440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22/08/1440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22/08/1440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22/08/1440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22/08/1440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22/08/1440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22/08/1440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22/08/1440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22/08/1440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22/08/1440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22/08/1440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pPr lvl="0">
              <a:lnSpc>
                <a:spcPct val="115000"/>
              </a:lnSpc>
              <a:spcBef>
                <a:spcPct val="20000"/>
              </a:spcBef>
              <a:spcAft>
                <a:spcPts val="1000"/>
              </a:spcAft>
            </a:pPr>
            <a:r>
              <a:rPr lang="ar-IQ" sz="2600" dirty="0">
                <a:solidFill>
                  <a:prstClr val="black">
                    <a:tint val="75000"/>
                  </a:prstClr>
                </a:solidFill>
                <a:ea typeface="Times New Roman"/>
                <a:cs typeface="PT Bold Heading"/>
              </a:rPr>
              <a:t>محاضرة بعنوان </a:t>
            </a:r>
            <a:r>
              <a:rPr lang="en-US" sz="1300" dirty="0">
                <a:solidFill>
                  <a:prstClr val="black">
                    <a:tint val="75000"/>
                  </a:prstClr>
                </a:solidFill>
                <a:ea typeface="Times New Roman"/>
                <a:cs typeface="Arial"/>
              </a:rPr>
              <a:t/>
            </a:r>
            <a:br>
              <a:rPr lang="en-US" sz="1300" dirty="0">
                <a:solidFill>
                  <a:prstClr val="black">
                    <a:tint val="75000"/>
                  </a:prstClr>
                </a:solidFill>
                <a:ea typeface="Times New Roman"/>
                <a:cs typeface="Arial"/>
              </a:rPr>
            </a:br>
            <a:r>
              <a:rPr lang="ar-IQ" sz="3000" b="1" dirty="0">
                <a:solidFill>
                  <a:srgbClr val="FF0000"/>
                </a:solidFill>
                <a:ea typeface="Times New Roman"/>
                <a:cs typeface="Arabic Transparent"/>
              </a:rPr>
              <a:t>نشوء الاستيطان الريفي و تطوره</a:t>
            </a:r>
            <a:r>
              <a:rPr lang="en-US" sz="1300" dirty="0">
                <a:solidFill>
                  <a:prstClr val="black">
                    <a:tint val="75000"/>
                  </a:prstClr>
                </a:solidFill>
                <a:ea typeface="Times New Roman"/>
                <a:cs typeface="Arial"/>
              </a:rPr>
              <a:t/>
            </a:r>
            <a:br>
              <a:rPr lang="en-US" sz="1300" dirty="0">
                <a:solidFill>
                  <a:prstClr val="black">
                    <a:tint val="75000"/>
                  </a:prstClr>
                </a:solidFill>
                <a:ea typeface="Times New Roman"/>
                <a:cs typeface="Arial"/>
              </a:rPr>
            </a:br>
            <a:endParaRPr lang="ar-IQ" dirty="0"/>
          </a:p>
        </p:txBody>
      </p:sp>
    </p:spTree>
    <p:extLst>
      <p:ext uri="{BB962C8B-B14F-4D97-AF65-F5344CB8AC3E}">
        <p14:creationId xmlns:p14="http://schemas.microsoft.com/office/powerpoint/2010/main" val="3530616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64704"/>
            <a:ext cx="8229600" cy="5361459"/>
          </a:xfrm>
        </p:spPr>
        <p:txBody>
          <a:bodyPr>
            <a:normAutofit fontScale="92500"/>
          </a:bodyPr>
          <a:lstStyle/>
          <a:p>
            <a:pPr algn="justLow"/>
            <a:r>
              <a:rPr lang="ar-IQ" dirty="0">
                <a:solidFill>
                  <a:srgbClr val="00B050"/>
                </a:solidFill>
                <a:latin typeface="Times New Roman"/>
                <a:ea typeface="Times New Roman"/>
              </a:rPr>
              <a:t>وقد اثار التقرير الذي قدم للمؤتمر الرغبة لدى الجغرافيين في معالجة الاستيطان الريفي والكتابة فيه</a:t>
            </a:r>
            <a:r>
              <a:rPr lang="ar-IQ" dirty="0">
                <a:latin typeface="Times New Roman"/>
                <a:ea typeface="Times New Roman"/>
              </a:rPr>
              <a:t> </a:t>
            </a:r>
            <a:endParaRPr lang="en-US" sz="2800" dirty="0">
              <a:latin typeface="Times New Roman"/>
              <a:ea typeface="Times New Roman"/>
            </a:endParaRPr>
          </a:p>
          <a:p>
            <a:pPr algn="justLow"/>
            <a:r>
              <a:rPr lang="ar-IQ" dirty="0" smtClean="0">
                <a:latin typeface="Times New Roman"/>
                <a:ea typeface="Times New Roman"/>
              </a:rPr>
              <a:t>وقد </a:t>
            </a:r>
            <a:r>
              <a:rPr lang="ar-IQ" dirty="0">
                <a:latin typeface="Times New Roman"/>
                <a:ea typeface="Times New Roman"/>
              </a:rPr>
              <a:t>صاحب النصف الثاني من هذا القرن </a:t>
            </a:r>
            <a:r>
              <a:rPr lang="ar-IQ" dirty="0">
                <a:solidFill>
                  <a:srgbClr val="C00000"/>
                </a:solidFill>
                <a:latin typeface="Times New Roman"/>
                <a:ea typeface="Times New Roman"/>
              </a:rPr>
              <a:t>ظهور دراسات ريفية تجمع بين اكثر من ظاهرة من بينها : الاستيطان الريفي والتنمية الريفية او التخطيط الريفي او </a:t>
            </a:r>
            <a:r>
              <a:rPr lang="ar-IQ" dirty="0" err="1">
                <a:solidFill>
                  <a:srgbClr val="C00000"/>
                </a:solidFill>
                <a:latin typeface="Times New Roman"/>
                <a:ea typeface="Times New Roman"/>
              </a:rPr>
              <a:t>الاستثما</a:t>
            </a:r>
            <a:r>
              <a:rPr lang="ar-IQ" dirty="0">
                <a:solidFill>
                  <a:srgbClr val="C00000"/>
                </a:solidFill>
                <a:latin typeface="Times New Roman"/>
                <a:ea typeface="Times New Roman"/>
              </a:rPr>
              <a:t> ر الزراعي</a:t>
            </a:r>
            <a:r>
              <a:rPr lang="ar-IQ" dirty="0">
                <a:latin typeface="Times New Roman"/>
                <a:ea typeface="Times New Roman"/>
              </a:rPr>
              <a:t> كما في دراسة </a:t>
            </a:r>
            <a:r>
              <a:rPr lang="ar-IQ" dirty="0" err="1">
                <a:solidFill>
                  <a:srgbClr val="0070C0"/>
                </a:solidFill>
                <a:latin typeface="Times New Roman"/>
                <a:ea typeface="Times New Roman"/>
              </a:rPr>
              <a:t>جيشولم</a:t>
            </a:r>
            <a:r>
              <a:rPr lang="ar-IQ" dirty="0">
                <a:solidFill>
                  <a:srgbClr val="0070C0"/>
                </a:solidFill>
                <a:latin typeface="Times New Roman"/>
                <a:ea typeface="Times New Roman"/>
              </a:rPr>
              <a:t> ( 1962 ) وكتاب حجازي ( 1968 ) وكتاب كلوت </a:t>
            </a:r>
            <a:br>
              <a:rPr lang="ar-IQ" dirty="0">
                <a:solidFill>
                  <a:srgbClr val="0070C0"/>
                </a:solidFill>
                <a:latin typeface="Times New Roman"/>
                <a:ea typeface="Times New Roman"/>
              </a:rPr>
            </a:br>
            <a:r>
              <a:rPr lang="ar-IQ" dirty="0">
                <a:solidFill>
                  <a:srgbClr val="0070C0"/>
                </a:solidFill>
                <a:latin typeface="Times New Roman"/>
                <a:ea typeface="Times New Roman"/>
              </a:rPr>
              <a:t>( 1972 ) </a:t>
            </a:r>
            <a:r>
              <a:rPr lang="ar-IQ" dirty="0" err="1">
                <a:solidFill>
                  <a:srgbClr val="0070C0"/>
                </a:solidFill>
                <a:latin typeface="Times New Roman"/>
                <a:ea typeface="Times New Roman"/>
              </a:rPr>
              <a:t>بالاضافة</a:t>
            </a:r>
            <a:r>
              <a:rPr lang="ar-IQ" dirty="0">
                <a:solidFill>
                  <a:srgbClr val="0070C0"/>
                </a:solidFill>
                <a:latin typeface="Times New Roman"/>
                <a:ea typeface="Times New Roman"/>
              </a:rPr>
              <a:t> الى العديد من الدراسات الاخرى التي ظهرت خلال فترة الستينات والسبعينات</a:t>
            </a:r>
            <a:r>
              <a:rPr lang="ar-IQ" dirty="0">
                <a:latin typeface="Times New Roman"/>
                <a:ea typeface="Times New Roman"/>
              </a:rPr>
              <a:t> من هذا القرن </a:t>
            </a:r>
            <a:endParaRPr lang="en-US" sz="2800" dirty="0">
              <a:latin typeface="Times New Roman"/>
              <a:ea typeface="Times New Roman"/>
            </a:endParaRPr>
          </a:p>
          <a:p>
            <a:pPr algn="justLow"/>
            <a:r>
              <a:rPr lang="ar-IQ" dirty="0">
                <a:latin typeface="Times New Roman"/>
                <a:ea typeface="Times New Roman"/>
              </a:rPr>
              <a:t>فيما </a:t>
            </a:r>
            <a:r>
              <a:rPr lang="ar-IQ" dirty="0">
                <a:solidFill>
                  <a:srgbClr val="C00000"/>
                </a:solidFill>
                <a:latin typeface="Times New Roman"/>
                <a:ea typeface="Times New Roman"/>
              </a:rPr>
              <a:t>ظهرت دراسات مستقلة تناولت الارياف والاستيطان الريفي كحقل مستقل في المعرفة الجغراف</a:t>
            </a:r>
            <a:r>
              <a:rPr lang="ar-IQ" dirty="0">
                <a:latin typeface="Times New Roman"/>
                <a:ea typeface="Times New Roman"/>
              </a:rPr>
              <a:t>ية منها كتاب </a:t>
            </a:r>
            <a:r>
              <a:rPr lang="ar-IQ" dirty="0">
                <a:solidFill>
                  <a:srgbClr val="0070C0"/>
                </a:solidFill>
                <a:latin typeface="Times New Roman"/>
                <a:ea typeface="Times New Roman"/>
              </a:rPr>
              <a:t>كلوت ( 1977 ) وكتاب </a:t>
            </a:r>
            <a:r>
              <a:rPr lang="ar-IQ" dirty="0" err="1">
                <a:solidFill>
                  <a:srgbClr val="0070C0"/>
                </a:solidFill>
                <a:latin typeface="Times New Roman"/>
                <a:ea typeface="Times New Roman"/>
              </a:rPr>
              <a:t>سنغ</a:t>
            </a:r>
            <a:r>
              <a:rPr lang="ar-IQ" dirty="0">
                <a:solidFill>
                  <a:srgbClr val="0070C0"/>
                </a:solidFill>
                <a:latin typeface="Times New Roman"/>
                <a:ea typeface="Times New Roman"/>
              </a:rPr>
              <a:t> ( 1975 ) وكتاب بيكر ( 1969 ) </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606680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08720"/>
            <a:ext cx="8229600" cy="5217443"/>
          </a:xfrm>
        </p:spPr>
        <p:txBody>
          <a:bodyPr>
            <a:normAutofit lnSpcReduction="10000"/>
          </a:bodyPr>
          <a:lstStyle/>
          <a:p>
            <a:pPr algn="justLow"/>
            <a:r>
              <a:rPr lang="ar-IQ" dirty="0">
                <a:latin typeface="Times New Roman"/>
                <a:ea typeface="Times New Roman"/>
              </a:rPr>
              <a:t>من جهة اخرى كان </a:t>
            </a:r>
            <a:r>
              <a:rPr lang="ar-IQ" dirty="0" err="1">
                <a:latin typeface="Times New Roman"/>
                <a:ea typeface="Times New Roman"/>
              </a:rPr>
              <a:t>للامم</a:t>
            </a:r>
            <a:r>
              <a:rPr lang="ar-IQ" dirty="0">
                <a:latin typeface="Times New Roman"/>
                <a:ea typeface="Times New Roman"/>
              </a:rPr>
              <a:t> المتحدة دورا مضافا حيث تم عقد عدة مؤتمرات وندوات عالمية </a:t>
            </a:r>
            <a:r>
              <a:rPr lang="ar-IQ" dirty="0" err="1">
                <a:latin typeface="Times New Roman"/>
                <a:ea typeface="Times New Roman"/>
              </a:rPr>
              <a:t>وافرواسيوية</a:t>
            </a:r>
            <a:r>
              <a:rPr lang="ar-IQ" dirty="0">
                <a:latin typeface="Times New Roman"/>
                <a:ea typeface="Times New Roman"/>
              </a:rPr>
              <a:t> عالجت قضية الاستيطان الريفي في الاقطار النامية الى جانب نشاطات منظمة الفاو ( منظمة الغذاء والزراعة الدولية ) </a:t>
            </a:r>
            <a:endParaRPr lang="en-US" sz="2800" dirty="0">
              <a:latin typeface="Times New Roman"/>
              <a:ea typeface="Times New Roman"/>
            </a:endParaRPr>
          </a:p>
          <a:p>
            <a:pPr algn="justLow"/>
            <a:r>
              <a:rPr lang="ar-IQ" dirty="0">
                <a:latin typeface="Times New Roman"/>
                <a:ea typeface="Times New Roman"/>
              </a:rPr>
              <a:t>وتتناول دراسة الاستيطان الريفي ، المستوطنات الريفية بدءا من الخلية السكنية الصغيرة </a:t>
            </a:r>
            <a:r>
              <a:rPr lang="ar-IQ" dirty="0" err="1">
                <a:latin typeface="Times New Roman"/>
                <a:ea typeface="Times New Roman"/>
              </a:rPr>
              <a:t>للاسرة</a:t>
            </a:r>
            <a:r>
              <a:rPr lang="ar-IQ" dirty="0">
                <a:latin typeface="Times New Roman"/>
                <a:ea typeface="Times New Roman"/>
              </a:rPr>
              <a:t> مرورا بمجموعة الوحدات السكنية التي تشكل القرية وانتهاء </a:t>
            </a:r>
            <a:r>
              <a:rPr lang="ar-IQ" dirty="0" err="1">
                <a:latin typeface="Times New Roman"/>
                <a:ea typeface="Times New Roman"/>
              </a:rPr>
              <a:t>بالاقليم</a:t>
            </a:r>
            <a:r>
              <a:rPr lang="ar-IQ" dirty="0">
                <a:latin typeface="Times New Roman"/>
                <a:ea typeface="Times New Roman"/>
              </a:rPr>
              <a:t> الريفي المتمثل بمجموعة القرى والتجمعات السكنية في الارياف سواء من حيث التركيب او تخطيط الوحدات السكنية ونمط بنائها وتوزيعها او طبيعة العلاقة بين بعضها البعض الاخر وبينها وبين المجتمعات الاخرى </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2582236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24744"/>
            <a:ext cx="8229600" cy="5001419"/>
          </a:xfrm>
        </p:spPr>
        <p:txBody>
          <a:bodyPr/>
          <a:lstStyle/>
          <a:p>
            <a:pPr algn="justLow"/>
            <a:r>
              <a:rPr lang="ar-IQ" dirty="0">
                <a:latin typeface="Times New Roman"/>
                <a:ea typeface="Times New Roman"/>
              </a:rPr>
              <a:t>ومع ذلك </a:t>
            </a:r>
            <a:r>
              <a:rPr lang="ar-IQ" u="sng" dirty="0">
                <a:solidFill>
                  <a:srgbClr val="F79646"/>
                </a:solidFill>
                <a:latin typeface="Times New Roman"/>
                <a:ea typeface="Times New Roman"/>
              </a:rPr>
              <a:t>فثمة اتجاهات في دراسة المستوطنات الريفية منها</a:t>
            </a:r>
            <a:endParaRPr lang="en-US" sz="2800" dirty="0">
              <a:latin typeface="Times New Roman"/>
              <a:ea typeface="Times New Roman"/>
            </a:endParaRPr>
          </a:p>
          <a:p>
            <a:pPr algn="justLow"/>
            <a:r>
              <a:rPr lang="ar-IQ" dirty="0">
                <a:solidFill>
                  <a:srgbClr val="00B050"/>
                </a:solidFill>
                <a:latin typeface="Times New Roman"/>
                <a:ea typeface="Times New Roman"/>
              </a:rPr>
              <a:t> ان بعض الجغرافيين يؤكدون على الخصائص والصفات المميزة للقرية</a:t>
            </a:r>
            <a:endParaRPr lang="en-US" sz="2800" dirty="0">
              <a:latin typeface="Times New Roman"/>
              <a:ea typeface="Times New Roman"/>
            </a:endParaRPr>
          </a:p>
          <a:p>
            <a:pPr algn="justLow"/>
            <a:r>
              <a:rPr lang="ar-IQ" dirty="0">
                <a:solidFill>
                  <a:srgbClr val="00B050"/>
                </a:solidFill>
                <a:latin typeface="Times New Roman"/>
                <a:ea typeface="Times New Roman"/>
              </a:rPr>
              <a:t> والاخر يولي اهمية للوظيفة باعتبارها تعكس التباين في انماط المستوطنات </a:t>
            </a:r>
            <a:endParaRPr lang="en-US" sz="2800" dirty="0">
              <a:latin typeface="Times New Roman"/>
              <a:ea typeface="Times New Roman"/>
            </a:endParaRPr>
          </a:p>
          <a:p>
            <a:pPr algn="justLow"/>
            <a:r>
              <a:rPr lang="ar-IQ" dirty="0">
                <a:solidFill>
                  <a:srgbClr val="00B050"/>
                </a:solidFill>
                <a:latin typeface="Times New Roman"/>
                <a:ea typeface="Times New Roman"/>
              </a:rPr>
              <a:t>فيما اولى الجغرافيين </a:t>
            </a:r>
            <a:r>
              <a:rPr lang="ar-IQ" dirty="0" err="1">
                <a:solidFill>
                  <a:srgbClr val="00B050"/>
                </a:solidFill>
                <a:latin typeface="Times New Roman"/>
                <a:ea typeface="Times New Roman"/>
              </a:rPr>
              <a:t>المتاخرون</a:t>
            </a:r>
            <a:r>
              <a:rPr lang="ar-IQ" dirty="0">
                <a:solidFill>
                  <a:srgbClr val="00B050"/>
                </a:solidFill>
                <a:latin typeface="Times New Roman"/>
                <a:ea typeface="Times New Roman"/>
              </a:rPr>
              <a:t> اهتماما بالشكل والوظيفة ونشوء القرية .</a:t>
            </a:r>
            <a:r>
              <a:rPr lang="ar-IQ" dirty="0">
                <a:latin typeface="Times New Roman"/>
                <a:ea typeface="Times New Roman"/>
              </a:rPr>
              <a:t> </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1740596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836712"/>
            <a:ext cx="8229600" cy="5289451"/>
          </a:xfrm>
        </p:spPr>
        <p:txBody>
          <a:bodyPr/>
          <a:lstStyle/>
          <a:p>
            <a:pPr algn="justLow"/>
            <a:r>
              <a:rPr lang="ar-IQ" dirty="0">
                <a:latin typeface="Times New Roman"/>
                <a:ea typeface="Times New Roman"/>
              </a:rPr>
              <a:t>ويمكن القول بان اغلب المساهمات الحديثة في جغرافية الاستيطان اتجهت الى دراسة المساكن الريفية من حيث </a:t>
            </a:r>
            <a:r>
              <a:rPr lang="ar-IQ" dirty="0">
                <a:solidFill>
                  <a:srgbClr val="FF0000"/>
                </a:solidFill>
                <a:latin typeface="Times New Roman"/>
                <a:ea typeface="Times New Roman"/>
              </a:rPr>
              <a:t>توزيعها ومواد بنائها لاسيما للجغرافيين الالمان</a:t>
            </a:r>
            <a:r>
              <a:rPr lang="ar-IQ" dirty="0">
                <a:latin typeface="Times New Roman"/>
                <a:ea typeface="Times New Roman"/>
              </a:rPr>
              <a:t> حيث حظيت المستوطنات الالمانية باهتمام خاص في دراسات متزن للمستوطنات الاوربية اكد فيها على </a:t>
            </a:r>
            <a:r>
              <a:rPr lang="ar-IQ" dirty="0" err="1">
                <a:latin typeface="Times New Roman"/>
                <a:ea typeface="Times New Roman"/>
              </a:rPr>
              <a:t>مورفولوجية</a:t>
            </a:r>
            <a:r>
              <a:rPr lang="ar-IQ" dirty="0">
                <a:latin typeface="Times New Roman"/>
                <a:ea typeface="Times New Roman"/>
              </a:rPr>
              <a:t> القرية فيما انصب </a:t>
            </a:r>
            <a:r>
              <a:rPr lang="ar-IQ" dirty="0">
                <a:solidFill>
                  <a:srgbClr val="FF0000"/>
                </a:solidFill>
                <a:latin typeface="Times New Roman"/>
                <a:ea typeface="Times New Roman"/>
              </a:rPr>
              <a:t>اهتمام الفرنسيين على اشكال المساكن ونمط بنائها </a:t>
            </a:r>
            <a:r>
              <a:rPr lang="ar-IQ" dirty="0">
                <a:latin typeface="Times New Roman"/>
                <a:ea typeface="Times New Roman"/>
              </a:rPr>
              <a:t>وكانت دراسة </a:t>
            </a:r>
            <a:r>
              <a:rPr lang="ar-IQ" dirty="0" err="1">
                <a:latin typeface="Times New Roman"/>
                <a:ea typeface="Times New Roman"/>
              </a:rPr>
              <a:t>ديمانجون</a:t>
            </a:r>
            <a:r>
              <a:rPr lang="ar-IQ" dirty="0">
                <a:latin typeface="Times New Roman"/>
                <a:ea typeface="Times New Roman"/>
              </a:rPr>
              <a:t> موجهة نحو موقع ووظيفة وحجم </a:t>
            </a:r>
            <a:r>
              <a:rPr lang="ar-IQ" dirty="0" err="1">
                <a:latin typeface="Times New Roman"/>
                <a:ea typeface="Times New Roman"/>
              </a:rPr>
              <a:t>ونشاة</a:t>
            </a:r>
            <a:r>
              <a:rPr lang="ar-IQ" dirty="0">
                <a:latin typeface="Times New Roman"/>
                <a:ea typeface="Times New Roman"/>
              </a:rPr>
              <a:t> وانماط توزيع المستوطنة والعوامل التي تقف خلف هذا النمط . </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277614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justLow"/>
            <a:r>
              <a:rPr lang="ar-IQ" b="1" dirty="0">
                <a:solidFill>
                  <a:srgbClr val="FF0000"/>
                </a:solidFill>
                <a:latin typeface="Times New Roman"/>
                <a:ea typeface="Times New Roman"/>
              </a:rPr>
              <a:t>البعد التاريخي للاستيطان الريفي </a:t>
            </a:r>
            <a:r>
              <a:rPr lang="en-US" sz="3600" dirty="0">
                <a:latin typeface="Times New Roman"/>
                <a:ea typeface="Times New Roman"/>
              </a:rPr>
              <a:t/>
            </a:r>
            <a:br>
              <a:rPr lang="en-US" sz="3600" dirty="0">
                <a:latin typeface="Times New Roman"/>
                <a:ea typeface="Times New Roman"/>
              </a:rPr>
            </a:br>
            <a:endParaRPr lang="ar-IQ" dirty="0"/>
          </a:p>
        </p:txBody>
      </p:sp>
      <p:sp>
        <p:nvSpPr>
          <p:cNvPr id="3" name="عنصر نائب للمحتوى 2"/>
          <p:cNvSpPr>
            <a:spLocks noGrp="1"/>
          </p:cNvSpPr>
          <p:nvPr>
            <p:ph idx="1"/>
          </p:nvPr>
        </p:nvSpPr>
        <p:spPr/>
        <p:txBody>
          <a:bodyPr>
            <a:normAutofit fontScale="85000" lnSpcReduction="10000"/>
          </a:bodyPr>
          <a:lstStyle/>
          <a:p>
            <a:pPr algn="justLow"/>
            <a:r>
              <a:rPr lang="en-US" b="1" dirty="0">
                <a:latin typeface="Times New Roman"/>
                <a:ea typeface="Times New Roman"/>
              </a:rPr>
              <a:t> </a:t>
            </a:r>
            <a:endParaRPr lang="en-US" sz="2800" dirty="0">
              <a:latin typeface="Times New Roman"/>
              <a:ea typeface="Times New Roman"/>
            </a:endParaRPr>
          </a:p>
          <a:p>
            <a:pPr algn="justLow"/>
            <a:r>
              <a:rPr lang="ar-IQ" dirty="0">
                <a:latin typeface="Times New Roman"/>
                <a:ea typeface="Times New Roman"/>
              </a:rPr>
              <a:t>يمثل الاستيطان الريفي مرحلة مهمة في تطور المجتمعات البشرية بما يعكسه من </a:t>
            </a:r>
            <a:r>
              <a:rPr lang="ar-IQ" dirty="0" err="1">
                <a:latin typeface="Times New Roman"/>
                <a:ea typeface="Times New Roman"/>
              </a:rPr>
              <a:t>اثارونتائج</a:t>
            </a:r>
            <a:r>
              <a:rPr lang="ar-IQ" dirty="0">
                <a:latin typeface="Times New Roman"/>
                <a:ea typeface="Times New Roman"/>
              </a:rPr>
              <a:t> في المراحل التالية من تطور المجتمعات </a:t>
            </a:r>
            <a:r>
              <a:rPr lang="ar-IQ" dirty="0" err="1">
                <a:latin typeface="Times New Roman"/>
                <a:ea typeface="Times New Roman"/>
              </a:rPr>
              <a:t>فاستقرارالانسان</a:t>
            </a:r>
            <a:r>
              <a:rPr lang="ar-IQ" dirty="0">
                <a:latin typeface="Times New Roman"/>
                <a:ea typeface="Times New Roman"/>
              </a:rPr>
              <a:t> في بيئة معينة يعني تكيفه </a:t>
            </a:r>
            <a:r>
              <a:rPr lang="ar-IQ" dirty="0" err="1">
                <a:latin typeface="Times New Roman"/>
                <a:ea typeface="Times New Roman"/>
              </a:rPr>
              <a:t>لاجوائها</a:t>
            </a:r>
            <a:r>
              <a:rPr lang="ar-IQ" dirty="0">
                <a:latin typeface="Times New Roman"/>
                <a:ea typeface="Times New Roman"/>
              </a:rPr>
              <a:t>  كما ينتج عن ارتباطه </a:t>
            </a:r>
            <a:r>
              <a:rPr lang="ar-IQ" dirty="0" err="1">
                <a:latin typeface="Times New Roman"/>
                <a:ea typeface="Times New Roman"/>
              </a:rPr>
              <a:t>بالارض</a:t>
            </a:r>
            <a:r>
              <a:rPr lang="ar-IQ" dirty="0">
                <a:latin typeface="Times New Roman"/>
                <a:ea typeface="Times New Roman"/>
              </a:rPr>
              <a:t> واتجاهه </a:t>
            </a:r>
            <a:r>
              <a:rPr lang="ar-IQ" dirty="0" err="1">
                <a:latin typeface="Times New Roman"/>
                <a:ea typeface="Times New Roman"/>
              </a:rPr>
              <a:t>نحواستثمارها</a:t>
            </a:r>
            <a:r>
              <a:rPr lang="ar-IQ" dirty="0">
                <a:latin typeface="Times New Roman"/>
                <a:ea typeface="Times New Roman"/>
              </a:rPr>
              <a:t> واستقراره عليها قيام نوع من العلاقات الاجتماعية والاقتصادية في المنطقة </a:t>
            </a:r>
            <a:endParaRPr lang="en-US" sz="2800" dirty="0">
              <a:latin typeface="Times New Roman"/>
              <a:ea typeface="Times New Roman"/>
            </a:endParaRPr>
          </a:p>
          <a:p>
            <a:pPr algn="justLow"/>
            <a:r>
              <a:rPr lang="ar-IQ" dirty="0">
                <a:latin typeface="Times New Roman"/>
                <a:ea typeface="Times New Roman"/>
              </a:rPr>
              <a:t>ان التجمعات السكانية في العالم وليدة ظروف وتفاعلات بين السكان من جهة وبينهم وبين البيئة الطبيعية من جهة اخرى وهذا ما يعمل على تجمع السكان في بيئات معينة كنوع من انواع الكفاح من اجل البقاء والاستمرار بما يصار الى شكل من اشكال التوزيع يضع الانسان في المكان الاكثر ملائمة له ولظروفه الاجتماعية والاقتصادية ، </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405436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577483"/>
          </a:xfrm>
        </p:spPr>
        <p:txBody>
          <a:bodyPr>
            <a:normAutofit/>
          </a:bodyPr>
          <a:lstStyle/>
          <a:p>
            <a:pPr algn="justLow"/>
            <a:r>
              <a:rPr lang="ar-IQ" dirty="0">
                <a:latin typeface="Times New Roman"/>
                <a:ea typeface="Times New Roman"/>
              </a:rPr>
              <a:t>وتمثل القرى اقدم مراكز الاستيطان البشري واكثرها انتشارا على سطح الارض فلقد اضطر الانسان الى </a:t>
            </a:r>
            <a:r>
              <a:rPr lang="ar-IQ" dirty="0" err="1">
                <a:latin typeface="Times New Roman"/>
                <a:ea typeface="Times New Roman"/>
              </a:rPr>
              <a:t>الاستقرارعقب</a:t>
            </a:r>
            <a:r>
              <a:rPr lang="ar-IQ" dirty="0">
                <a:latin typeface="Times New Roman"/>
                <a:ea typeface="Times New Roman"/>
              </a:rPr>
              <a:t> حقب طويلة متنقلا بحثا عن الماء </a:t>
            </a:r>
            <a:r>
              <a:rPr lang="ar-IQ" dirty="0" err="1">
                <a:latin typeface="Times New Roman"/>
                <a:ea typeface="Times New Roman"/>
              </a:rPr>
              <a:t>والكلا</a:t>
            </a:r>
            <a:r>
              <a:rPr lang="ar-IQ" dirty="0">
                <a:latin typeface="Times New Roman"/>
                <a:ea typeface="Times New Roman"/>
              </a:rPr>
              <a:t> والراحة والامان ومن المرجح ان استقرار الانسان هذا ارتبط اول الامر </a:t>
            </a:r>
            <a:r>
              <a:rPr lang="ar-IQ" dirty="0" err="1">
                <a:solidFill>
                  <a:srgbClr val="0070C0"/>
                </a:solidFill>
                <a:latin typeface="Times New Roman"/>
                <a:ea typeface="Times New Roman"/>
              </a:rPr>
              <a:t>بالملاجى</a:t>
            </a:r>
            <a:r>
              <a:rPr lang="ar-IQ" dirty="0">
                <a:solidFill>
                  <a:srgbClr val="0070C0"/>
                </a:solidFill>
                <a:latin typeface="Times New Roman"/>
                <a:ea typeface="Times New Roman"/>
              </a:rPr>
              <a:t> والكهوف التي اتخذت فيما بعد شكل المنازل الصغيرة سميت ( القرية ) </a:t>
            </a:r>
            <a:endParaRPr lang="en-US" sz="2800" dirty="0">
              <a:latin typeface="Times New Roman"/>
              <a:ea typeface="Times New Roman"/>
            </a:endParaRPr>
          </a:p>
          <a:p>
            <a:pPr algn="justLow"/>
            <a:r>
              <a:rPr lang="ar-IQ" dirty="0">
                <a:latin typeface="Times New Roman"/>
                <a:ea typeface="Times New Roman"/>
              </a:rPr>
              <a:t> ويعود ظهور القرية الى </a:t>
            </a:r>
            <a:r>
              <a:rPr lang="ar-IQ" dirty="0">
                <a:solidFill>
                  <a:srgbClr val="C00000"/>
                </a:solidFill>
                <a:latin typeface="Times New Roman"/>
                <a:ea typeface="Times New Roman"/>
              </a:rPr>
              <a:t>العصر الحجري الحديث خلال الفترة 10000 ـ 7000 ق .</a:t>
            </a:r>
            <a:r>
              <a:rPr lang="ar-IQ" dirty="0">
                <a:latin typeface="Times New Roman"/>
                <a:ea typeface="Times New Roman"/>
              </a:rPr>
              <a:t> م  حيث انتقل الانسان من مرحلة الجمع والالتقاط والصيد الى مرحلة الرعي والزراعة وتقترن الحضارات الزراعية بظهور القرى فهي اول مظهر من مظاهر التعاون بين السكان في العمل والنشاط الاجتماعي </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19755412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92696"/>
            <a:ext cx="8229600" cy="5433467"/>
          </a:xfrm>
        </p:spPr>
        <p:txBody>
          <a:bodyPr>
            <a:normAutofit fontScale="92500" lnSpcReduction="20000"/>
          </a:bodyPr>
          <a:lstStyle/>
          <a:p>
            <a:pPr algn="justLow"/>
            <a:r>
              <a:rPr lang="ar-IQ" dirty="0">
                <a:solidFill>
                  <a:srgbClr val="C00000"/>
                </a:solidFill>
                <a:latin typeface="Times New Roman"/>
                <a:ea typeface="Times New Roman"/>
              </a:rPr>
              <a:t>ولعل اول القرى ظهرت في وادي الرافدين ووادي النيل واقليم البنجاب في الهند وربما كانت هذه القرى النويات الاولى التي تطور منها هذا النوع من العمران البشري الى المدن من جهة اخرى </a:t>
            </a:r>
            <a:r>
              <a:rPr lang="ar-IQ" dirty="0" smtClean="0">
                <a:solidFill>
                  <a:srgbClr val="C00000"/>
                </a:solidFill>
                <a:latin typeface="Times New Roman"/>
                <a:ea typeface="Times New Roman"/>
              </a:rPr>
              <a:t>و</a:t>
            </a:r>
            <a:endParaRPr lang="en-US" sz="2800" dirty="0">
              <a:latin typeface="Times New Roman"/>
              <a:ea typeface="Times New Roman"/>
            </a:endParaRPr>
          </a:p>
          <a:p>
            <a:pPr algn="justLow"/>
            <a:r>
              <a:rPr lang="ar-IQ" dirty="0">
                <a:latin typeface="Times New Roman"/>
                <a:ea typeface="Times New Roman"/>
              </a:rPr>
              <a:t>ويمكن اعتبار المرحلة الاولى التي بدا فيها الانسان </a:t>
            </a:r>
            <a:r>
              <a:rPr lang="ar-IQ" dirty="0" err="1">
                <a:latin typeface="Times New Roman"/>
                <a:ea typeface="Times New Roman"/>
              </a:rPr>
              <a:t>بانتاج</a:t>
            </a:r>
            <a:r>
              <a:rPr lang="ar-IQ" dirty="0">
                <a:latin typeface="Times New Roman"/>
                <a:ea typeface="Times New Roman"/>
              </a:rPr>
              <a:t> الغذاء وما بعدها تاريخا متميزا في حياته بل وثورة حقيقية في التطور الحضاري البشري لان التحول من استهلاك الغذاء الى الانتاج غير من اسلوب استخدام الارض وصور توزيع الجماعات البشرية وطريقة استقرارها وتعمير الارض . ومن المعروف ان الحصول على الغذاء يمثل الوظيفة الرئيسية للقرية </a:t>
            </a:r>
            <a:r>
              <a:rPr lang="ar-IQ" dirty="0" err="1">
                <a:latin typeface="Times New Roman"/>
                <a:ea typeface="Times New Roman"/>
              </a:rPr>
              <a:t>الاان</a:t>
            </a:r>
            <a:r>
              <a:rPr lang="ar-IQ" dirty="0">
                <a:latin typeface="Times New Roman"/>
                <a:ea typeface="Times New Roman"/>
              </a:rPr>
              <a:t> الحاجة الى الامن </a:t>
            </a:r>
            <a:r>
              <a:rPr lang="ar-IQ" dirty="0" err="1">
                <a:latin typeface="Times New Roman"/>
                <a:ea typeface="Times New Roman"/>
              </a:rPr>
              <a:t>لاتقل</a:t>
            </a:r>
            <a:r>
              <a:rPr lang="ar-IQ" dirty="0">
                <a:latin typeface="Times New Roman"/>
                <a:ea typeface="Times New Roman"/>
              </a:rPr>
              <a:t> </a:t>
            </a:r>
            <a:r>
              <a:rPr lang="ar-IQ" dirty="0" err="1">
                <a:latin typeface="Times New Roman"/>
                <a:ea typeface="Times New Roman"/>
              </a:rPr>
              <a:t>اهمبة</a:t>
            </a:r>
            <a:r>
              <a:rPr lang="ar-IQ" dirty="0">
                <a:latin typeface="Times New Roman"/>
                <a:ea typeface="Times New Roman"/>
              </a:rPr>
              <a:t> عن ذلك ومن هذه الاهمية نجد ان توزيع الوحدات السكنية وطريقة انشائها قد </a:t>
            </a:r>
            <a:r>
              <a:rPr lang="ar-IQ" dirty="0" err="1">
                <a:latin typeface="Times New Roman"/>
                <a:ea typeface="Times New Roman"/>
              </a:rPr>
              <a:t>تاثر</a:t>
            </a:r>
            <a:r>
              <a:rPr lang="ar-IQ" dirty="0">
                <a:latin typeface="Times New Roman"/>
                <a:ea typeface="Times New Roman"/>
              </a:rPr>
              <a:t> كثيرا بدرجة تحقيقها </a:t>
            </a:r>
            <a:r>
              <a:rPr lang="ar-IQ" dirty="0" err="1">
                <a:latin typeface="Times New Roman"/>
                <a:ea typeface="Times New Roman"/>
              </a:rPr>
              <a:t>للامن</a:t>
            </a:r>
            <a:r>
              <a:rPr lang="ar-IQ" dirty="0">
                <a:latin typeface="Times New Roman"/>
                <a:ea typeface="Times New Roman"/>
              </a:rPr>
              <a:t> </a:t>
            </a:r>
            <a:r>
              <a:rPr lang="ar-IQ" dirty="0" err="1">
                <a:latin typeface="Times New Roman"/>
                <a:ea typeface="Times New Roman"/>
              </a:rPr>
              <a:t>والاستقرارمن</a:t>
            </a:r>
            <a:r>
              <a:rPr lang="ar-IQ" dirty="0">
                <a:latin typeface="Times New Roman"/>
                <a:ea typeface="Times New Roman"/>
              </a:rPr>
              <a:t> جهة اخرى وتلبية المتطلبات الغذائية من جهة اخرى </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37686301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normAutofit lnSpcReduction="10000"/>
          </a:bodyPr>
          <a:lstStyle/>
          <a:p>
            <a:pPr algn="justLow"/>
            <a:r>
              <a:rPr lang="ar-IQ" dirty="0">
                <a:latin typeface="Times New Roman"/>
                <a:ea typeface="Times New Roman"/>
              </a:rPr>
              <a:t>وعليه فان اهمية الوحدة السكنية </a:t>
            </a:r>
            <a:r>
              <a:rPr lang="ar-IQ" dirty="0" err="1">
                <a:latin typeface="Times New Roman"/>
                <a:ea typeface="Times New Roman"/>
              </a:rPr>
              <a:t>لاتتوقف</a:t>
            </a:r>
            <a:r>
              <a:rPr lang="ar-IQ" dirty="0">
                <a:latin typeface="Times New Roman"/>
                <a:ea typeface="Times New Roman"/>
              </a:rPr>
              <a:t> على ايجاد </a:t>
            </a:r>
            <a:r>
              <a:rPr lang="ar-IQ" dirty="0" err="1">
                <a:latin typeface="Times New Roman"/>
                <a:ea typeface="Times New Roman"/>
              </a:rPr>
              <a:t>الماوى</a:t>
            </a:r>
            <a:r>
              <a:rPr lang="ar-IQ" dirty="0">
                <a:latin typeface="Times New Roman"/>
                <a:ea typeface="Times New Roman"/>
              </a:rPr>
              <a:t> بل وعلى النشاط الاقتصادي الزراعي واستثمار الارض فثمة علاقة وثيقة بين خصائص السكن </a:t>
            </a:r>
            <a:r>
              <a:rPr lang="ar-IQ" dirty="0" err="1">
                <a:latin typeface="Times New Roman"/>
                <a:ea typeface="Times New Roman"/>
              </a:rPr>
              <a:t>الربفي</a:t>
            </a:r>
            <a:r>
              <a:rPr lang="ar-IQ" dirty="0">
                <a:latin typeface="Times New Roman"/>
                <a:ea typeface="Times New Roman"/>
              </a:rPr>
              <a:t> وانماطه وبين النشاط الاقتصادي لسكان الارياف </a:t>
            </a:r>
            <a:endParaRPr lang="en-US" sz="2800" dirty="0">
              <a:latin typeface="Times New Roman"/>
              <a:ea typeface="Times New Roman"/>
            </a:endParaRPr>
          </a:p>
          <a:p>
            <a:pPr algn="justLow"/>
            <a:r>
              <a:rPr lang="ar-IQ" u="sng" dirty="0">
                <a:latin typeface="Times New Roman"/>
                <a:ea typeface="Times New Roman"/>
              </a:rPr>
              <a:t>ولاشك فان لطول فترة التعمير البشري اثرا واضحا في حجوم مراكز الاستيطان الريفي فغالبا ما تتسم مناطق التعمير القديمة بكثافة في سكانها وتتقارب بين مستوطناتها</a:t>
            </a:r>
            <a:r>
              <a:rPr lang="ar-IQ" dirty="0">
                <a:latin typeface="Times New Roman"/>
                <a:ea typeface="Times New Roman"/>
              </a:rPr>
              <a:t> بينما تكون الاقاليم حديثة التعمير صغيرة الحجم ومتباعدة </a:t>
            </a:r>
            <a:endParaRPr lang="en-US" sz="2800" dirty="0">
              <a:latin typeface="Times New Roman"/>
              <a:ea typeface="Times New Roman"/>
            </a:endParaRPr>
          </a:p>
          <a:p>
            <a:pPr algn="justLow"/>
            <a:r>
              <a:rPr lang="ar-IQ" dirty="0">
                <a:latin typeface="Times New Roman"/>
                <a:ea typeface="Times New Roman"/>
              </a:rPr>
              <a:t>ويبدو ان معظم المدن القديمة كانت عبارة عن قرى اندثرت اما بسبب تغيير مجاريها او بسبب تغير الظروف المناخية او الحروب والامراض والاوبئة او الاحداث السياسية ولم يبقى منها سوى الاطلال . </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29663525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المصادر </a:t>
            </a:r>
            <a:endParaRPr lang="ar-IQ" dirty="0"/>
          </a:p>
        </p:txBody>
      </p:sp>
      <p:sp>
        <p:nvSpPr>
          <p:cNvPr id="3" name="عنصر نائب للمحتوى 2"/>
          <p:cNvSpPr>
            <a:spLocks noGrp="1"/>
          </p:cNvSpPr>
          <p:nvPr>
            <p:ph idx="1"/>
          </p:nvPr>
        </p:nvSpPr>
        <p:spPr/>
        <p:txBody>
          <a:bodyPr/>
          <a:lstStyle/>
          <a:p>
            <a:pPr lvl="0"/>
            <a:r>
              <a:rPr lang="ar-IQ" dirty="0">
                <a:solidFill>
                  <a:prstClr val="black"/>
                </a:solidFill>
              </a:rPr>
              <a:t>عبد الرزاق محمد </a:t>
            </a:r>
            <a:r>
              <a:rPr lang="ar-IQ" dirty="0" err="1">
                <a:solidFill>
                  <a:prstClr val="black"/>
                </a:solidFill>
              </a:rPr>
              <a:t>البطيحي</a:t>
            </a:r>
            <a:r>
              <a:rPr lang="ar-IQ" dirty="0">
                <a:solidFill>
                  <a:prstClr val="black"/>
                </a:solidFill>
              </a:rPr>
              <a:t> وعادل عبدالله خطاب , جغرافية الريف , مطبعة جامعة بغداد ,1982 . </a:t>
            </a:r>
          </a:p>
          <a:p>
            <a:pPr lvl="0"/>
            <a:r>
              <a:rPr lang="ar-IQ" dirty="0" err="1">
                <a:solidFill>
                  <a:prstClr val="black"/>
                </a:solidFill>
              </a:rPr>
              <a:t>حمدى</a:t>
            </a:r>
            <a:r>
              <a:rPr lang="ar-IQ" dirty="0">
                <a:solidFill>
                  <a:prstClr val="black"/>
                </a:solidFill>
              </a:rPr>
              <a:t> احمد ديب , جغرافية العمران الريفي , مكتبة الانجلو المصرية , 2003 .</a:t>
            </a:r>
          </a:p>
          <a:p>
            <a:pPr lvl="0"/>
            <a:r>
              <a:rPr lang="ar-IQ" dirty="0">
                <a:solidFill>
                  <a:prstClr val="black"/>
                </a:solidFill>
              </a:rPr>
              <a:t>صبري فارس الهيتي و حسن ابو سمور , جغرافية الاستيطان الريفي والتنمية الريفية ط1 , دار صفاء للنشر والتوزيع عمان 2000</a:t>
            </a:r>
          </a:p>
          <a:p>
            <a:endParaRPr lang="ar-IQ" dirty="0"/>
          </a:p>
        </p:txBody>
      </p:sp>
    </p:spTree>
    <p:extLst>
      <p:ext uri="{BB962C8B-B14F-4D97-AF65-F5344CB8AC3E}">
        <p14:creationId xmlns:p14="http://schemas.microsoft.com/office/powerpoint/2010/main" val="1040567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80728"/>
            <a:ext cx="8229600" cy="5145435"/>
          </a:xfrm>
        </p:spPr>
        <p:txBody>
          <a:bodyPr>
            <a:normAutofit fontScale="85000" lnSpcReduction="10000"/>
          </a:bodyPr>
          <a:lstStyle/>
          <a:p>
            <a:pPr algn="justLow"/>
            <a:r>
              <a:rPr lang="ar-IQ" dirty="0">
                <a:latin typeface="Times New Roman"/>
                <a:ea typeface="Times New Roman"/>
              </a:rPr>
              <a:t>الاستيطان أو العمران البشري ، فرع حديث في الدراسات الجغرافية يرتقي به العهد الى مطلع </a:t>
            </a:r>
            <a:r>
              <a:rPr lang="ar-IQ" dirty="0">
                <a:solidFill>
                  <a:srgbClr val="FF0000"/>
                </a:solidFill>
                <a:latin typeface="Times New Roman"/>
                <a:ea typeface="Times New Roman"/>
              </a:rPr>
              <a:t>القرن العشرين </a:t>
            </a:r>
            <a:r>
              <a:rPr lang="ar-IQ" dirty="0">
                <a:latin typeface="Times New Roman"/>
                <a:ea typeface="Times New Roman"/>
              </a:rPr>
              <a:t>0 ولعل أبرز أهدافه هو الربط بين مظاهر السطح والخصائص </a:t>
            </a:r>
            <a:r>
              <a:rPr lang="ar-IQ" dirty="0" err="1">
                <a:latin typeface="Times New Roman"/>
                <a:ea typeface="Times New Roman"/>
              </a:rPr>
              <a:t>الفيزيو</a:t>
            </a:r>
            <a:r>
              <a:rPr lang="ar-IQ" dirty="0">
                <a:latin typeface="Times New Roman"/>
                <a:ea typeface="Times New Roman"/>
              </a:rPr>
              <a:t> </a:t>
            </a:r>
            <a:r>
              <a:rPr lang="ar-IQ" dirty="0" err="1">
                <a:latin typeface="Times New Roman"/>
                <a:ea typeface="Times New Roman"/>
              </a:rPr>
              <a:t>غرافية</a:t>
            </a:r>
            <a:r>
              <a:rPr lang="ar-IQ" dirty="0">
                <a:latin typeface="Times New Roman"/>
                <a:ea typeface="Times New Roman"/>
              </a:rPr>
              <a:t> للمكان من </a:t>
            </a:r>
            <a:r>
              <a:rPr lang="ar-IQ" dirty="0" err="1">
                <a:latin typeface="Times New Roman"/>
                <a:ea typeface="Times New Roman"/>
              </a:rPr>
              <a:t>جهه</a:t>
            </a:r>
            <a:r>
              <a:rPr lang="ar-IQ" dirty="0">
                <a:latin typeface="Times New Roman"/>
                <a:ea typeface="Times New Roman"/>
              </a:rPr>
              <a:t> وبين </a:t>
            </a:r>
            <a:r>
              <a:rPr lang="ar-IQ" dirty="0" err="1">
                <a:latin typeface="Times New Roman"/>
                <a:ea typeface="Times New Roman"/>
              </a:rPr>
              <a:t>أختيار</a:t>
            </a:r>
            <a:r>
              <a:rPr lang="ar-IQ" dirty="0">
                <a:latin typeface="Times New Roman"/>
                <a:ea typeface="Times New Roman"/>
              </a:rPr>
              <a:t> مواضع للمستوطنات لأغراض معينه من </a:t>
            </a:r>
            <a:r>
              <a:rPr lang="ar-IQ" dirty="0" err="1">
                <a:latin typeface="Times New Roman"/>
                <a:ea typeface="Times New Roman"/>
              </a:rPr>
              <a:t>جهه</a:t>
            </a:r>
            <a:r>
              <a:rPr lang="ar-IQ" dirty="0">
                <a:latin typeface="Times New Roman"/>
                <a:ea typeface="Times New Roman"/>
              </a:rPr>
              <a:t> أخرى 0</a:t>
            </a:r>
            <a:endParaRPr lang="en-US" sz="2800" dirty="0">
              <a:latin typeface="Times New Roman"/>
              <a:ea typeface="Times New Roman"/>
            </a:endParaRPr>
          </a:p>
          <a:p>
            <a:pPr algn="justLow"/>
            <a:r>
              <a:rPr lang="ar-IQ" dirty="0">
                <a:latin typeface="Times New Roman"/>
                <a:ea typeface="Times New Roman"/>
              </a:rPr>
              <a:t> </a:t>
            </a:r>
            <a:endParaRPr lang="en-US" sz="2800" dirty="0">
              <a:latin typeface="Times New Roman"/>
              <a:ea typeface="Times New Roman"/>
            </a:endParaRPr>
          </a:p>
          <a:p>
            <a:pPr algn="justLow"/>
            <a:r>
              <a:rPr lang="ar-IQ" dirty="0">
                <a:latin typeface="Times New Roman"/>
                <a:ea typeface="Times New Roman"/>
              </a:rPr>
              <a:t>وحينما ينظر الجغرافي الى الصور الحالية لتوزيع المستوطنات البشرية ، فأنه يتعرف  من خلال التباين في توزيع كثافة الاستيطان </a:t>
            </a:r>
            <a:r>
              <a:rPr lang="ar-IQ" dirty="0" err="1">
                <a:latin typeface="Times New Roman"/>
                <a:ea typeface="Times New Roman"/>
              </a:rPr>
              <a:t>وتنوعة</a:t>
            </a:r>
            <a:r>
              <a:rPr lang="ar-IQ" dirty="0">
                <a:latin typeface="Times New Roman"/>
                <a:ea typeface="Times New Roman"/>
              </a:rPr>
              <a:t> على البيئات المتنوعة والظروف الطبيعية التي خضع لها كل </a:t>
            </a:r>
            <a:r>
              <a:rPr lang="ar-IQ" dirty="0" err="1">
                <a:latin typeface="Times New Roman"/>
                <a:ea typeface="Times New Roman"/>
              </a:rPr>
              <a:t>أقليم</a:t>
            </a:r>
            <a:r>
              <a:rPr lang="ar-IQ" dirty="0">
                <a:latin typeface="Times New Roman"/>
                <a:ea typeface="Times New Roman"/>
              </a:rPr>
              <a:t> ، أضافة الى مقدار الجهود التي بذلها الانسان </a:t>
            </a:r>
            <a:r>
              <a:rPr lang="ar-IQ" dirty="0" err="1">
                <a:latin typeface="Times New Roman"/>
                <a:ea typeface="Times New Roman"/>
              </a:rPr>
              <a:t>لاستقرارة</a:t>
            </a:r>
            <a:r>
              <a:rPr lang="ar-IQ" dirty="0">
                <a:latin typeface="Times New Roman"/>
                <a:ea typeface="Times New Roman"/>
              </a:rPr>
              <a:t> ، وثبتت اقدامه فيها 0 وبتحديد هذه الانواع من المستوطنات ونوع العلاقات بين سكانها من </a:t>
            </a:r>
            <a:r>
              <a:rPr lang="ar-IQ" dirty="0" err="1">
                <a:latin typeface="Times New Roman"/>
                <a:ea typeface="Times New Roman"/>
              </a:rPr>
              <a:t>من</a:t>
            </a:r>
            <a:r>
              <a:rPr lang="ar-IQ" dirty="0">
                <a:latin typeface="Times New Roman"/>
                <a:ea typeface="Times New Roman"/>
              </a:rPr>
              <a:t> </a:t>
            </a:r>
            <a:r>
              <a:rPr lang="ar-IQ" dirty="0" err="1">
                <a:latin typeface="Times New Roman"/>
                <a:ea typeface="Times New Roman"/>
              </a:rPr>
              <a:t>جهه</a:t>
            </a:r>
            <a:r>
              <a:rPr lang="ar-IQ" dirty="0">
                <a:latin typeface="Times New Roman"/>
                <a:ea typeface="Times New Roman"/>
              </a:rPr>
              <a:t>  والبيئات التي توجد فيها من جهة اخرى يصار الى تحديد الانماط المختلفة من الاستيطان 0</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740132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92696"/>
            <a:ext cx="8229600" cy="5433467"/>
          </a:xfrm>
        </p:spPr>
        <p:txBody>
          <a:bodyPr>
            <a:normAutofit lnSpcReduction="10000"/>
          </a:bodyPr>
          <a:lstStyle/>
          <a:p>
            <a:pPr algn="justLow"/>
            <a:r>
              <a:rPr lang="ar-IQ" dirty="0">
                <a:latin typeface="Times New Roman"/>
                <a:ea typeface="Times New Roman"/>
              </a:rPr>
              <a:t>وقد اتسع منهج البحث في </a:t>
            </a:r>
            <a:r>
              <a:rPr lang="ar-IQ" dirty="0" err="1">
                <a:latin typeface="Times New Roman"/>
                <a:ea typeface="Times New Roman"/>
              </a:rPr>
              <a:t>الاونة</a:t>
            </a:r>
            <a:r>
              <a:rPr lang="ar-IQ" dirty="0">
                <a:latin typeface="Times New Roman"/>
                <a:ea typeface="Times New Roman"/>
              </a:rPr>
              <a:t> الاخيرة ليشمل النواحي الاجتماعية والاقتصادية والعمرانية للمستوطنات فكما تهتم الجغرافية بدراسة الانسان حيث توزيع وانتشاره  ، كذلك باستخدام الارض في مجالات مختلفة في مقدمتها اختيار الانسان موقع لاستقراره دون غيرها متخذا اياها موطن للعمران 0 ومن هنا فقد </a:t>
            </a:r>
            <a:r>
              <a:rPr lang="ar-IQ" u="sng" dirty="0">
                <a:latin typeface="Times New Roman"/>
                <a:ea typeface="Times New Roman"/>
              </a:rPr>
              <a:t>اكد (فلبريك ) في تعريفة للجغرافية تحليل وتفسير انماط سكني وتعميره </a:t>
            </a:r>
            <a:r>
              <a:rPr lang="ar-IQ" u="sng" dirty="0" err="1">
                <a:latin typeface="Times New Roman"/>
                <a:ea typeface="Times New Roman"/>
              </a:rPr>
              <a:t>للارض</a:t>
            </a:r>
            <a:r>
              <a:rPr lang="ar-IQ" u="sng" dirty="0">
                <a:latin typeface="Times New Roman"/>
                <a:ea typeface="Times New Roman"/>
              </a:rPr>
              <a:t> 0 على ان الدراسات التي تناولت العمران لم يعد التركيز فيها على انماط المساكن ومواد البناء المستخدمة بل على موضوعات تتعلق بتوزيع وتصنيف المساكن والتنظيم المكاني للمساكن والمستوطنات 0</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2850594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64704"/>
            <a:ext cx="8229600" cy="5361459"/>
          </a:xfrm>
        </p:spPr>
        <p:txBody>
          <a:bodyPr>
            <a:normAutofit lnSpcReduction="10000"/>
          </a:bodyPr>
          <a:lstStyle/>
          <a:p>
            <a:pPr algn="justLow"/>
            <a:r>
              <a:rPr lang="ar-IQ" dirty="0">
                <a:latin typeface="Times New Roman"/>
                <a:ea typeface="Times New Roman"/>
              </a:rPr>
              <a:t>ويبدو هذا النمط من الدراسات لاقى اهتمام </a:t>
            </a:r>
            <a:r>
              <a:rPr lang="ar-IQ" dirty="0">
                <a:solidFill>
                  <a:srgbClr val="FF0000"/>
                </a:solidFill>
                <a:latin typeface="Times New Roman"/>
                <a:ea typeface="Times New Roman"/>
              </a:rPr>
              <a:t>المدرسة الفرنسية</a:t>
            </a:r>
            <a:r>
              <a:rPr lang="ar-IQ" dirty="0">
                <a:latin typeface="Times New Roman"/>
                <a:ea typeface="Times New Roman"/>
              </a:rPr>
              <a:t> حيث قام العديد من روادها بدراسة مفصلة للمستوطنات كما قام الجغرافيون</a:t>
            </a:r>
            <a:r>
              <a:rPr lang="ar-IQ" dirty="0">
                <a:solidFill>
                  <a:srgbClr val="FF0000"/>
                </a:solidFill>
                <a:latin typeface="Times New Roman"/>
                <a:ea typeface="Times New Roman"/>
              </a:rPr>
              <a:t> الالمان</a:t>
            </a:r>
            <a:r>
              <a:rPr lang="ar-IQ" dirty="0">
                <a:latin typeface="Times New Roman"/>
                <a:ea typeface="Times New Roman"/>
              </a:rPr>
              <a:t> بدور مماثل وعنيت بها </a:t>
            </a:r>
            <a:r>
              <a:rPr lang="ar-IQ" dirty="0">
                <a:solidFill>
                  <a:srgbClr val="FF0000"/>
                </a:solidFill>
                <a:latin typeface="Times New Roman"/>
                <a:ea typeface="Times New Roman"/>
              </a:rPr>
              <a:t>المدرسة الانكليزية</a:t>
            </a:r>
            <a:r>
              <a:rPr lang="ar-IQ" dirty="0">
                <a:latin typeface="Times New Roman"/>
                <a:ea typeface="Times New Roman"/>
              </a:rPr>
              <a:t> التي وسعت نطاق دراستها  فشملت المستوطنات الريفية مثلما شملت مراكز الحضارة واتخذ اسم جغرافية ( </a:t>
            </a:r>
            <a:r>
              <a:rPr lang="ar-IQ" dirty="0" err="1">
                <a:latin typeface="Times New Roman"/>
                <a:ea typeface="Times New Roman"/>
              </a:rPr>
              <a:t>الأستيطان</a:t>
            </a:r>
            <a:r>
              <a:rPr lang="ar-IQ" dirty="0">
                <a:latin typeface="Times New Roman"/>
                <a:ea typeface="Times New Roman"/>
              </a:rPr>
              <a:t> ) أو العمران البشري 0</a:t>
            </a:r>
            <a:endParaRPr lang="en-US" sz="2800" dirty="0">
              <a:latin typeface="Times New Roman"/>
              <a:ea typeface="Times New Roman"/>
            </a:endParaRPr>
          </a:p>
          <a:p>
            <a:pPr algn="justLow"/>
            <a:r>
              <a:rPr lang="ar-IQ" dirty="0">
                <a:latin typeface="Times New Roman"/>
                <a:ea typeface="Times New Roman"/>
              </a:rPr>
              <a:t>ولا ريب في أن </a:t>
            </a:r>
            <a:r>
              <a:rPr lang="ar-IQ" dirty="0" err="1">
                <a:latin typeface="Times New Roman"/>
                <a:ea typeface="Times New Roman"/>
              </a:rPr>
              <a:t>أهتمام</a:t>
            </a:r>
            <a:r>
              <a:rPr lang="ar-IQ" dirty="0">
                <a:latin typeface="Times New Roman"/>
                <a:ea typeface="Times New Roman"/>
              </a:rPr>
              <a:t> الجغرافية بالمسكن انما هو من القبيل العناية بظاهرة من صميم  حياة الانسان ومن شأن الجغرافي في تعميق النظرة الموضوعية وتوسيع دائرة البحث الميداني ، وصولا الى تقويم عملية السكن ، وأنماط المستوطنات ومتابعة العوامل المؤثرة بها </a:t>
            </a:r>
            <a:r>
              <a:rPr lang="ar-IQ" dirty="0" smtClean="0">
                <a:latin typeface="Times New Roman"/>
                <a:ea typeface="Times New Roman"/>
              </a:rPr>
              <a:t>0</a:t>
            </a:r>
            <a:r>
              <a:rPr lang="ar-IQ" dirty="0">
                <a:latin typeface="Times New Roman"/>
                <a:ea typeface="Times New Roman"/>
              </a:rPr>
              <a:t> </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3872197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08720"/>
            <a:ext cx="8229600" cy="5217443"/>
          </a:xfrm>
        </p:spPr>
        <p:txBody>
          <a:bodyPr>
            <a:normAutofit lnSpcReduction="10000"/>
          </a:bodyPr>
          <a:lstStyle/>
          <a:p>
            <a:pPr algn="justLow"/>
            <a:r>
              <a:rPr lang="ar-IQ" dirty="0">
                <a:latin typeface="Times New Roman"/>
                <a:ea typeface="Times New Roman"/>
              </a:rPr>
              <a:t>ويمثل </a:t>
            </a:r>
            <a:r>
              <a:rPr lang="ar-IQ" dirty="0" err="1">
                <a:latin typeface="Times New Roman"/>
                <a:ea typeface="Times New Roman"/>
              </a:rPr>
              <a:t>الاستطان</a:t>
            </a:r>
            <a:r>
              <a:rPr lang="ar-IQ" dirty="0">
                <a:latin typeface="Times New Roman"/>
                <a:ea typeface="Times New Roman"/>
              </a:rPr>
              <a:t> الريفي في دراسته لأنماط المستوطنات الريفية وتطورها وتوزيعها الى جانب </a:t>
            </a:r>
            <a:r>
              <a:rPr lang="ar-IQ" dirty="0" err="1">
                <a:latin typeface="Times New Roman"/>
                <a:ea typeface="Times New Roman"/>
              </a:rPr>
              <a:t>أهتمامه</a:t>
            </a:r>
            <a:r>
              <a:rPr lang="ar-IQ" dirty="0">
                <a:latin typeface="Times New Roman"/>
                <a:ea typeface="Times New Roman"/>
              </a:rPr>
              <a:t> بمسكن الريفي 0 فرعا من جغرافية الاستيطان ، </a:t>
            </a:r>
            <a:r>
              <a:rPr lang="ar-IQ" u="sng" dirty="0">
                <a:solidFill>
                  <a:srgbClr val="FF0000"/>
                </a:solidFill>
                <a:latin typeface="Times New Roman"/>
                <a:ea typeface="Times New Roman"/>
              </a:rPr>
              <a:t>وتهدف جغرافية الاستيطان الريفي</a:t>
            </a:r>
            <a:r>
              <a:rPr lang="ar-IQ" u="sng" dirty="0">
                <a:latin typeface="Times New Roman"/>
                <a:ea typeface="Times New Roman"/>
              </a:rPr>
              <a:t> الى : </a:t>
            </a:r>
            <a:r>
              <a:rPr lang="ar-IQ" dirty="0">
                <a:latin typeface="Times New Roman"/>
                <a:ea typeface="Times New Roman"/>
              </a:rPr>
              <a:t> </a:t>
            </a:r>
            <a:endParaRPr lang="en-US" sz="2800" dirty="0">
              <a:latin typeface="Times New Roman"/>
              <a:ea typeface="Times New Roman"/>
            </a:endParaRPr>
          </a:p>
          <a:p>
            <a:pPr lvl="0" algn="justLow">
              <a:buFont typeface="+mj-lt"/>
              <a:buAutoNum type="arabicPeriod"/>
              <a:tabLst>
                <a:tab pos="-97790" algn="l"/>
                <a:tab pos="228600" algn="l"/>
              </a:tabLst>
            </a:pPr>
            <a:r>
              <a:rPr lang="ar-IQ" dirty="0">
                <a:solidFill>
                  <a:srgbClr val="4F81BD"/>
                </a:solidFill>
                <a:latin typeface="Times New Roman"/>
                <a:ea typeface="Times New Roman"/>
              </a:rPr>
              <a:t>نشأت وتطور المستوطنات </a:t>
            </a:r>
            <a:r>
              <a:rPr lang="ar-IQ" dirty="0" err="1">
                <a:solidFill>
                  <a:srgbClr val="4F81BD"/>
                </a:solidFill>
                <a:latin typeface="Times New Roman"/>
                <a:ea typeface="Times New Roman"/>
              </a:rPr>
              <a:t>اريفية</a:t>
            </a:r>
            <a:r>
              <a:rPr lang="ar-IQ" dirty="0">
                <a:solidFill>
                  <a:srgbClr val="4F81BD"/>
                </a:solidFill>
                <a:latin typeface="Times New Roman"/>
                <a:ea typeface="Times New Roman"/>
              </a:rPr>
              <a:t> 0</a:t>
            </a:r>
            <a:endParaRPr lang="en-US" sz="2800" dirty="0">
              <a:latin typeface="Times New Roman"/>
              <a:ea typeface="Times New Roman"/>
            </a:endParaRPr>
          </a:p>
          <a:p>
            <a:pPr lvl="0" algn="justLow">
              <a:buFont typeface="+mj-lt"/>
              <a:buAutoNum type="arabicPeriod"/>
              <a:tabLst>
                <a:tab pos="-97790" algn="l"/>
                <a:tab pos="228600" algn="l"/>
              </a:tabLst>
            </a:pPr>
            <a:r>
              <a:rPr lang="ar-IQ" dirty="0">
                <a:solidFill>
                  <a:srgbClr val="4F81BD"/>
                </a:solidFill>
                <a:latin typeface="Times New Roman"/>
                <a:ea typeface="Times New Roman"/>
              </a:rPr>
              <a:t>السكن الدائم وغير الدائم  0</a:t>
            </a:r>
            <a:endParaRPr lang="en-US" sz="2800" dirty="0">
              <a:latin typeface="Times New Roman"/>
              <a:ea typeface="Times New Roman"/>
            </a:endParaRPr>
          </a:p>
          <a:p>
            <a:pPr lvl="0" algn="justLow">
              <a:buFont typeface="+mj-lt"/>
              <a:buAutoNum type="arabicPeriod"/>
              <a:tabLst>
                <a:tab pos="-97790" algn="l"/>
                <a:tab pos="228600" algn="l"/>
              </a:tabLst>
            </a:pPr>
            <a:r>
              <a:rPr lang="ar-IQ" dirty="0">
                <a:solidFill>
                  <a:srgbClr val="4F81BD"/>
                </a:solidFill>
                <a:latin typeface="Times New Roman"/>
                <a:ea typeface="Times New Roman"/>
              </a:rPr>
              <a:t>الانماط التوزيعية للمستوطنات الريفية وعوامل توزيعها 0</a:t>
            </a:r>
            <a:endParaRPr lang="en-US" sz="2800" dirty="0">
              <a:latin typeface="Times New Roman"/>
              <a:ea typeface="Times New Roman"/>
            </a:endParaRPr>
          </a:p>
          <a:p>
            <a:pPr lvl="0" algn="justLow">
              <a:buFont typeface="+mj-lt"/>
              <a:buAutoNum type="arabicPeriod"/>
              <a:tabLst>
                <a:tab pos="-97790" algn="l"/>
                <a:tab pos="228600" algn="l"/>
              </a:tabLst>
            </a:pPr>
            <a:r>
              <a:rPr lang="ar-IQ" dirty="0">
                <a:solidFill>
                  <a:srgbClr val="4F81BD"/>
                </a:solidFill>
                <a:latin typeface="Times New Roman"/>
                <a:ea typeface="Times New Roman"/>
              </a:rPr>
              <a:t>خصائص </a:t>
            </a:r>
            <a:r>
              <a:rPr lang="ar-IQ" dirty="0" err="1">
                <a:solidFill>
                  <a:srgbClr val="4F81BD"/>
                </a:solidFill>
                <a:latin typeface="Times New Roman"/>
                <a:ea typeface="Times New Roman"/>
              </a:rPr>
              <a:t>اتلمسكن</a:t>
            </a:r>
            <a:r>
              <a:rPr lang="ar-IQ" dirty="0">
                <a:solidFill>
                  <a:srgbClr val="4F81BD"/>
                </a:solidFill>
                <a:latin typeface="Times New Roman"/>
                <a:ea typeface="Times New Roman"/>
              </a:rPr>
              <a:t> الريفي وأنماط وتوزيعه 0</a:t>
            </a:r>
            <a:endParaRPr lang="en-US" sz="2800" dirty="0">
              <a:latin typeface="Times New Roman"/>
              <a:ea typeface="Times New Roman"/>
            </a:endParaRPr>
          </a:p>
          <a:p>
            <a:r>
              <a:rPr lang="ar-IQ" dirty="0">
                <a:solidFill>
                  <a:srgbClr val="4F81BD"/>
                </a:solidFill>
                <a:ea typeface="Times New Roman"/>
                <a:cs typeface="Times New Roman"/>
              </a:rPr>
              <a:t>سكان الارياف ، مشاكلهم وصلاتهم </a:t>
            </a:r>
            <a:r>
              <a:rPr lang="ar-IQ" dirty="0" err="1">
                <a:solidFill>
                  <a:srgbClr val="4F81BD"/>
                </a:solidFill>
                <a:ea typeface="Times New Roman"/>
                <a:cs typeface="Times New Roman"/>
              </a:rPr>
              <a:t>الأقليمية</a:t>
            </a:r>
            <a:r>
              <a:rPr lang="ar-IQ" dirty="0">
                <a:solidFill>
                  <a:srgbClr val="4F81BD"/>
                </a:solidFill>
                <a:ea typeface="Times New Roman"/>
                <a:cs typeface="Times New Roman"/>
              </a:rPr>
              <a:t> </a:t>
            </a:r>
            <a:endParaRPr lang="ar-IQ" dirty="0" smtClean="0">
              <a:solidFill>
                <a:srgbClr val="4F81BD"/>
              </a:solidFill>
              <a:ea typeface="Times New Roman"/>
              <a:cs typeface="Times New Roman"/>
            </a:endParaRPr>
          </a:p>
          <a:p>
            <a:pPr lvl="0" algn="justLow">
              <a:buFont typeface="+mj-lt"/>
              <a:buAutoNum type="arabicPeriod"/>
              <a:tabLst>
                <a:tab pos="-97790" algn="l"/>
                <a:tab pos="228600" algn="l"/>
              </a:tabLst>
            </a:pPr>
            <a:r>
              <a:rPr lang="ar-IQ" dirty="0">
                <a:solidFill>
                  <a:srgbClr val="4F81BD"/>
                </a:solidFill>
                <a:latin typeface="Times New Roman"/>
                <a:ea typeface="Times New Roman"/>
              </a:rPr>
              <a:t>توزيعات </a:t>
            </a:r>
            <a:r>
              <a:rPr lang="ar-IQ" dirty="0" err="1">
                <a:solidFill>
                  <a:srgbClr val="4F81BD"/>
                </a:solidFill>
                <a:latin typeface="Times New Roman"/>
                <a:ea typeface="Times New Roman"/>
              </a:rPr>
              <a:t>أقليمية</a:t>
            </a:r>
            <a:r>
              <a:rPr lang="ar-IQ" dirty="0">
                <a:solidFill>
                  <a:srgbClr val="4F81BD"/>
                </a:solidFill>
                <a:latin typeface="Times New Roman"/>
                <a:ea typeface="Times New Roman"/>
              </a:rPr>
              <a:t> للمنزل القروي</a:t>
            </a:r>
            <a:r>
              <a:rPr lang="ar-IQ" dirty="0">
                <a:solidFill>
                  <a:srgbClr val="8DB3E2"/>
                </a:solidFill>
                <a:latin typeface="Times New Roman"/>
                <a:ea typeface="Times New Roman"/>
              </a:rPr>
              <a:t> 0</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2314903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64704"/>
            <a:ext cx="8229600" cy="5361459"/>
          </a:xfrm>
        </p:spPr>
        <p:txBody>
          <a:bodyPr>
            <a:normAutofit fontScale="85000" lnSpcReduction="20000"/>
          </a:bodyPr>
          <a:lstStyle/>
          <a:p>
            <a:pPr algn="justLow"/>
            <a:r>
              <a:rPr lang="ar-IQ" dirty="0">
                <a:latin typeface="Times New Roman"/>
                <a:ea typeface="Times New Roman"/>
              </a:rPr>
              <a:t>وعلى الرغم من أن الريف سابق للحضر في العمران ، الا أن الدراسات التي تناولت الريف أرضا وعمرانا ، كانت أكثر حداثة عند الجغرافيين مقارنه بدراسات الحضرية وقد تبلورت مثل تلك الدراسات ، </a:t>
            </a:r>
            <a:r>
              <a:rPr lang="ar-IQ" dirty="0" err="1">
                <a:latin typeface="Times New Roman"/>
                <a:ea typeface="Times New Roman"/>
              </a:rPr>
              <a:t>وأتخذت</a:t>
            </a:r>
            <a:r>
              <a:rPr lang="ar-IQ" dirty="0">
                <a:latin typeface="Times New Roman"/>
                <a:ea typeface="Times New Roman"/>
              </a:rPr>
              <a:t> منهجا واضحا بعد الحرب العالمية الثانية 0</a:t>
            </a:r>
            <a:endParaRPr lang="en-US" sz="2800" dirty="0">
              <a:latin typeface="Times New Roman"/>
              <a:ea typeface="Times New Roman"/>
            </a:endParaRPr>
          </a:p>
          <a:p>
            <a:pPr algn="justLow"/>
            <a:r>
              <a:rPr lang="ar-IQ" dirty="0">
                <a:latin typeface="Times New Roman"/>
                <a:ea typeface="Times New Roman"/>
              </a:rPr>
              <a:t> </a:t>
            </a:r>
            <a:endParaRPr lang="en-US" sz="2800" dirty="0">
              <a:latin typeface="Times New Roman"/>
              <a:ea typeface="Times New Roman"/>
            </a:endParaRPr>
          </a:p>
          <a:p>
            <a:pPr algn="justLow"/>
            <a:r>
              <a:rPr lang="ar-IQ" dirty="0">
                <a:latin typeface="Times New Roman"/>
                <a:ea typeface="Times New Roman"/>
              </a:rPr>
              <a:t>بيد أن هذا لا يعني أن موضوعات </a:t>
            </a:r>
            <a:r>
              <a:rPr lang="ar-IQ" dirty="0" err="1">
                <a:latin typeface="Times New Roman"/>
                <a:ea typeface="Times New Roman"/>
              </a:rPr>
              <a:t>الأستيطان</a:t>
            </a:r>
            <a:r>
              <a:rPr lang="ar-IQ" dirty="0">
                <a:latin typeface="Times New Roman"/>
                <a:ea typeface="Times New Roman"/>
              </a:rPr>
              <a:t> الريفي لم تعالج أو أن الجغرافيين لم </a:t>
            </a:r>
            <a:r>
              <a:rPr lang="ar-IQ" dirty="0" err="1">
                <a:latin typeface="Times New Roman"/>
                <a:ea typeface="Times New Roman"/>
              </a:rPr>
              <a:t>يتناولوها</a:t>
            </a:r>
            <a:r>
              <a:rPr lang="ar-IQ" dirty="0">
                <a:latin typeface="Times New Roman"/>
                <a:ea typeface="Times New Roman"/>
              </a:rPr>
              <a:t> من قبل ، </a:t>
            </a:r>
            <a:r>
              <a:rPr lang="ar-IQ" dirty="0" err="1">
                <a:solidFill>
                  <a:srgbClr val="C00000"/>
                </a:solidFill>
                <a:latin typeface="Times New Roman"/>
                <a:ea typeface="Times New Roman"/>
              </a:rPr>
              <a:t>فثمه</a:t>
            </a:r>
            <a:r>
              <a:rPr lang="ar-IQ" dirty="0">
                <a:solidFill>
                  <a:srgbClr val="C00000"/>
                </a:solidFill>
                <a:latin typeface="Times New Roman"/>
                <a:ea typeface="Times New Roman"/>
              </a:rPr>
              <a:t> دراسات تناولت </a:t>
            </a:r>
            <a:r>
              <a:rPr lang="ar-IQ" dirty="0" err="1">
                <a:solidFill>
                  <a:srgbClr val="C00000"/>
                </a:solidFill>
                <a:latin typeface="Times New Roman"/>
                <a:ea typeface="Times New Roman"/>
              </a:rPr>
              <a:t>الأستيطان</a:t>
            </a:r>
            <a:r>
              <a:rPr lang="ar-IQ" dirty="0">
                <a:solidFill>
                  <a:srgbClr val="C00000"/>
                </a:solidFill>
                <a:latin typeface="Times New Roman"/>
                <a:ea typeface="Times New Roman"/>
              </a:rPr>
              <a:t> الريفي بشكل و أخر ، ضمن </a:t>
            </a:r>
            <a:r>
              <a:rPr lang="ar-IQ" dirty="0" err="1">
                <a:solidFill>
                  <a:srgbClr val="C00000"/>
                </a:solidFill>
                <a:latin typeface="Times New Roman"/>
                <a:ea typeface="Times New Roman"/>
              </a:rPr>
              <a:t>أهتمات</a:t>
            </a:r>
            <a:r>
              <a:rPr lang="ar-IQ" dirty="0">
                <a:solidFill>
                  <a:srgbClr val="C00000"/>
                </a:solidFill>
                <a:latin typeface="Times New Roman"/>
                <a:ea typeface="Times New Roman"/>
              </a:rPr>
              <a:t> تمتد الى تاريخ أبعد من ذلك ، وعبر موضوعات في جغرافية الريف ، أو الجغرافية الزراعية ، أو الجغرافية العمرانية ،</a:t>
            </a:r>
            <a:r>
              <a:rPr lang="ar-IQ" dirty="0">
                <a:latin typeface="Times New Roman"/>
                <a:ea typeface="Times New Roman"/>
              </a:rPr>
              <a:t> أو ضمن موضوعات </a:t>
            </a:r>
            <a:r>
              <a:rPr lang="ar-IQ" dirty="0" err="1">
                <a:latin typeface="Times New Roman"/>
                <a:ea typeface="Times New Roman"/>
              </a:rPr>
              <a:t>أستخدام</a:t>
            </a:r>
            <a:r>
              <a:rPr lang="ar-IQ" dirty="0">
                <a:latin typeface="Times New Roman"/>
                <a:ea typeface="Times New Roman"/>
              </a:rPr>
              <a:t> الأرض في المناطق الريفية وقد كانت مساهمات </a:t>
            </a:r>
            <a:r>
              <a:rPr lang="ar-IQ" dirty="0">
                <a:solidFill>
                  <a:srgbClr val="0070C0"/>
                </a:solidFill>
                <a:latin typeface="Times New Roman"/>
                <a:ea typeface="Times New Roman"/>
              </a:rPr>
              <a:t>( </a:t>
            </a:r>
            <a:r>
              <a:rPr lang="ar-IQ" dirty="0" err="1">
                <a:solidFill>
                  <a:srgbClr val="0070C0"/>
                </a:solidFill>
                <a:latin typeface="Times New Roman"/>
                <a:ea typeface="Times New Roman"/>
              </a:rPr>
              <a:t>رتر</a:t>
            </a:r>
            <a:r>
              <a:rPr lang="ar-IQ" dirty="0">
                <a:solidFill>
                  <a:srgbClr val="0070C0"/>
                </a:solidFill>
                <a:latin typeface="Times New Roman"/>
                <a:ea typeface="Times New Roman"/>
              </a:rPr>
              <a:t> )</a:t>
            </a:r>
            <a:r>
              <a:rPr lang="ar-IQ" dirty="0">
                <a:latin typeface="Times New Roman"/>
                <a:ea typeface="Times New Roman"/>
              </a:rPr>
              <a:t> (1779- 1859 ) خصبة في هذا المجال ، لا سيما خلال دراساته </a:t>
            </a:r>
            <a:r>
              <a:rPr lang="ar-IQ" dirty="0" err="1">
                <a:latin typeface="Times New Roman"/>
                <a:ea typeface="Times New Roman"/>
              </a:rPr>
              <a:t>لانواع</a:t>
            </a:r>
            <a:r>
              <a:rPr lang="ar-IQ" dirty="0">
                <a:latin typeface="Times New Roman"/>
                <a:ea typeface="Times New Roman"/>
              </a:rPr>
              <a:t> مساكن الريفية وأنماط توزيعها  والعوامل المؤثرة فيها ، الأمر الذي يمكن أن يغزى اليه الفضل في وضع اللبنات الأولى لجغرافية </a:t>
            </a:r>
            <a:r>
              <a:rPr lang="ar-IQ" dirty="0" err="1">
                <a:latin typeface="Times New Roman"/>
                <a:ea typeface="Times New Roman"/>
              </a:rPr>
              <a:t>الأستيطان</a:t>
            </a:r>
            <a:r>
              <a:rPr lang="ar-IQ" dirty="0">
                <a:latin typeface="Times New Roman"/>
                <a:ea typeface="Times New Roman"/>
              </a:rPr>
              <a:t> الريفي 0</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3576628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64704"/>
            <a:ext cx="8229600" cy="5361459"/>
          </a:xfrm>
        </p:spPr>
        <p:txBody>
          <a:bodyPr>
            <a:normAutofit lnSpcReduction="10000"/>
          </a:bodyPr>
          <a:lstStyle/>
          <a:p>
            <a:pPr algn="justLow"/>
            <a:r>
              <a:rPr lang="ar-IQ" dirty="0">
                <a:latin typeface="Times New Roman"/>
                <a:ea typeface="Times New Roman"/>
              </a:rPr>
              <a:t>كما يعتبر ( </a:t>
            </a:r>
            <a:r>
              <a:rPr lang="ar-IQ" dirty="0">
                <a:solidFill>
                  <a:srgbClr val="0070C0"/>
                </a:solidFill>
                <a:latin typeface="Times New Roman"/>
                <a:ea typeface="Times New Roman"/>
              </a:rPr>
              <a:t>كامل </a:t>
            </a:r>
            <a:r>
              <a:rPr lang="ar-IQ" dirty="0" err="1">
                <a:solidFill>
                  <a:srgbClr val="0070C0"/>
                </a:solidFill>
                <a:latin typeface="Times New Roman"/>
                <a:ea typeface="Times New Roman"/>
              </a:rPr>
              <a:t>فالانكس</a:t>
            </a:r>
            <a:r>
              <a:rPr lang="ar-IQ" dirty="0">
                <a:solidFill>
                  <a:srgbClr val="0070C0"/>
                </a:solidFill>
                <a:latin typeface="Times New Roman"/>
                <a:ea typeface="Times New Roman"/>
              </a:rPr>
              <a:t> )</a:t>
            </a:r>
            <a:r>
              <a:rPr lang="ar-IQ" dirty="0">
                <a:latin typeface="Times New Roman"/>
                <a:ea typeface="Times New Roman"/>
              </a:rPr>
              <a:t> من أوائل المساهمين في تثبيت الأطر النظرية لمناهج </a:t>
            </a:r>
            <a:r>
              <a:rPr lang="ar-IQ" dirty="0" err="1">
                <a:latin typeface="Times New Roman"/>
                <a:ea typeface="Times New Roman"/>
              </a:rPr>
              <a:t>الأستيطان</a:t>
            </a:r>
            <a:r>
              <a:rPr lang="ar-IQ" dirty="0">
                <a:latin typeface="Times New Roman"/>
                <a:ea typeface="Times New Roman"/>
              </a:rPr>
              <a:t> الريفي 0ويمثل الريف مجالا للبحث لجميع العلوم الاجتماعية ، وكان من الطبيعي أن يبدأ الجغرافيون الذين يهمهم دراسة وتحليل العلاقات بين الانسان والبيئة / في تحديد التوزيع الجغرافي بالظواهر المختلفة باتجاه الريف ويمكن </a:t>
            </a:r>
            <a:r>
              <a:rPr lang="ar-IQ" dirty="0" err="1">
                <a:latin typeface="Times New Roman"/>
                <a:ea typeface="Times New Roman"/>
              </a:rPr>
              <a:t>أعتبار</a:t>
            </a:r>
            <a:r>
              <a:rPr lang="ar-IQ" dirty="0">
                <a:latin typeface="Times New Roman"/>
                <a:ea typeface="Times New Roman"/>
              </a:rPr>
              <a:t> </a:t>
            </a:r>
            <a:r>
              <a:rPr lang="ar-IQ" dirty="0">
                <a:solidFill>
                  <a:srgbClr val="0070C0"/>
                </a:solidFill>
                <a:latin typeface="Times New Roman"/>
                <a:ea typeface="Times New Roman"/>
              </a:rPr>
              <a:t>ببير جورج</a:t>
            </a:r>
            <a:r>
              <a:rPr lang="ar-IQ" dirty="0">
                <a:latin typeface="Times New Roman"/>
                <a:ea typeface="Times New Roman"/>
              </a:rPr>
              <a:t> واحدا من أبرز الذين درس الريف وتناولوا تحليل مثل تلك العلاقات في كتابه جغرافية الريف سنتة (1963 ) ومن بين هذه الدراسات أيضا </a:t>
            </a:r>
            <a:r>
              <a:rPr lang="ar-IQ" dirty="0" err="1">
                <a:latin typeface="Times New Roman"/>
                <a:ea typeface="Times New Roman"/>
              </a:rPr>
              <a:t>دراست</a:t>
            </a:r>
            <a:r>
              <a:rPr lang="ar-IQ" dirty="0">
                <a:latin typeface="Times New Roman"/>
                <a:ea typeface="Times New Roman"/>
              </a:rPr>
              <a:t> متزن (1895) عن </a:t>
            </a:r>
            <a:r>
              <a:rPr lang="ar-IQ" dirty="0" err="1">
                <a:latin typeface="Times New Roman"/>
                <a:ea typeface="Times New Roman"/>
              </a:rPr>
              <a:t>الأستيطان</a:t>
            </a:r>
            <a:r>
              <a:rPr lang="ar-IQ" dirty="0">
                <a:latin typeface="Times New Roman"/>
                <a:ea typeface="Times New Roman"/>
              </a:rPr>
              <a:t> الريفي والوحدة السكنية في الريف وذلك في كتابه </a:t>
            </a:r>
            <a:r>
              <a:rPr lang="ar-IQ" dirty="0" err="1">
                <a:latin typeface="Times New Roman"/>
                <a:ea typeface="Times New Roman"/>
              </a:rPr>
              <a:t>االزراعة</a:t>
            </a:r>
            <a:r>
              <a:rPr lang="ar-IQ" dirty="0">
                <a:latin typeface="Times New Roman"/>
                <a:ea typeface="Times New Roman"/>
              </a:rPr>
              <a:t> والاستيطان في شرق وغرب المانية0  </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608480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836712"/>
            <a:ext cx="8229600" cy="5112568"/>
          </a:xfrm>
        </p:spPr>
        <p:txBody>
          <a:bodyPr/>
          <a:lstStyle/>
          <a:p>
            <a:pPr algn="justLow"/>
            <a:r>
              <a:rPr lang="ar-IQ" dirty="0">
                <a:latin typeface="Times New Roman"/>
                <a:ea typeface="Times New Roman"/>
              </a:rPr>
              <a:t>ويمثل الريف مجالا للبحث بالنسبة لجميع العلوم الاجتماعية وكان من الطبيعي ان يبدا </a:t>
            </a:r>
            <a:r>
              <a:rPr lang="ar-IQ" dirty="0" err="1">
                <a:latin typeface="Times New Roman"/>
                <a:ea typeface="Times New Roman"/>
              </a:rPr>
              <a:t>الجغرافييون</a:t>
            </a:r>
            <a:r>
              <a:rPr lang="ar-IQ" dirty="0">
                <a:latin typeface="Times New Roman"/>
                <a:ea typeface="Times New Roman"/>
              </a:rPr>
              <a:t> والبيئة في تحديد التوزيع الجغرافي للظواهر  المختلفة باتجاه الريف ويمكن اعتبار بيير جورج واحدا من ابرز الذين درسوا وتناولوا تحليل مثل تلك العلاقات في كتابه جغرافية الريف ( 1963 ) ومن بين هذه الدراسات : دراسة </a:t>
            </a:r>
            <a:r>
              <a:rPr lang="ar-IQ" dirty="0">
                <a:solidFill>
                  <a:srgbClr val="0070C0"/>
                </a:solidFill>
                <a:latin typeface="Times New Roman"/>
                <a:ea typeface="Times New Roman"/>
              </a:rPr>
              <a:t>متزن ( 1895</a:t>
            </a:r>
            <a:r>
              <a:rPr lang="ar-IQ" dirty="0">
                <a:latin typeface="Times New Roman"/>
                <a:ea typeface="Times New Roman"/>
              </a:rPr>
              <a:t> ) عن الاستيطان الريفي والوحدة السكنية في الريف الالماني وذلك في كتابه ( الزراعة والاستيطان في شرق وغرب المانية ) </a:t>
            </a:r>
            <a:endParaRPr lang="en-US" sz="2800" dirty="0">
              <a:latin typeface="Times New Roman"/>
              <a:ea typeface="Times New Roman"/>
            </a:endParaRPr>
          </a:p>
          <a:p>
            <a:pPr marL="0" indent="0">
              <a:buNone/>
            </a:pPr>
            <a:endParaRPr lang="ar-IQ" dirty="0"/>
          </a:p>
        </p:txBody>
      </p:sp>
    </p:spTree>
    <p:extLst>
      <p:ext uri="{BB962C8B-B14F-4D97-AF65-F5344CB8AC3E}">
        <p14:creationId xmlns:p14="http://schemas.microsoft.com/office/powerpoint/2010/main" val="2562107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836712"/>
            <a:ext cx="8229600" cy="5289451"/>
          </a:xfrm>
        </p:spPr>
        <p:txBody>
          <a:bodyPr>
            <a:normAutofit fontScale="92500" lnSpcReduction="20000"/>
          </a:bodyPr>
          <a:lstStyle/>
          <a:p>
            <a:pPr algn="justLow"/>
            <a:r>
              <a:rPr lang="ar-IQ" dirty="0">
                <a:latin typeface="Times New Roman"/>
                <a:ea typeface="Times New Roman"/>
              </a:rPr>
              <a:t>وقد اكد ان الاستيطان الريفي يعد واحدا من  الموضوعات الاساسية في الجغرافية البشرية ويعتبر متزن ابا جغرافية الاستيطان الحديثة كما اعتبر </a:t>
            </a:r>
            <a:r>
              <a:rPr lang="ar-IQ" dirty="0">
                <a:solidFill>
                  <a:srgbClr val="0070C0"/>
                </a:solidFill>
                <a:latin typeface="Times New Roman"/>
                <a:ea typeface="Times New Roman"/>
              </a:rPr>
              <a:t>فيدال دي </a:t>
            </a:r>
            <a:r>
              <a:rPr lang="ar-IQ" dirty="0" err="1">
                <a:solidFill>
                  <a:srgbClr val="0070C0"/>
                </a:solidFill>
                <a:latin typeface="Times New Roman"/>
                <a:ea typeface="Times New Roman"/>
              </a:rPr>
              <a:t>لابلاش</a:t>
            </a:r>
            <a:r>
              <a:rPr lang="ar-IQ" dirty="0">
                <a:latin typeface="Times New Roman"/>
                <a:ea typeface="Times New Roman"/>
              </a:rPr>
              <a:t> المساكن واحدا من ابرز حقول الجغرافية البشرية  كما ادخل ( </a:t>
            </a:r>
            <a:r>
              <a:rPr lang="ar-IQ" dirty="0">
                <a:solidFill>
                  <a:srgbClr val="0070C0"/>
                </a:solidFill>
                <a:latin typeface="Times New Roman"/>
                <a:ea typeface="Times New Roman"/>
              </a:rPr>
              <a:t>امري جونز</a:t>
            </a:r>
            <a:r>
              <a:rPr lang="ar-IQ" dirty="0">
                <a:latin typeface="Times New Roman"/>
                <a:ea typeface="Times New Roman"/>
              </a:rPr>
              <a:t> ) موضوع الاستيطان الريفي ضمن الجغرافية البشرية  </a:t>
            </a:r>
            <a:endParaRPr lang="en-US" sz="2800" dirty="0">
              <a:latin typeface="Times New Roman"/>
              <a:ea typeface="Times New Roman"/>
            </a:endParaRPr>
          </a:p>
          <a:p>
            <a:pPr algn="justLow"/>
            <a:r>
              <a:rPr lang="ar-IQ" dirty="0">
                <a:latin typeface="Times New Roman"/>
                <a:ea typeface="Times New Roman"/>
              </a:rPr>
              <a:t>وللمؤتمر الجغرافي العالمي الاول الذي عقد في القاهرة عام 1925 اهمية متميزة في هذا المجال فقد صب اهتمامه على الدراسات ذات العلاقة بالاستيطان والمستوطنات الريفية وكان ذا اثر كبير في نشر الخبرات الواسعة التي نقلها عدد غير قليل من الجغرافيين العالميين لاسيما في مجال </a:t>
            </a:r>
            <a:r>
              <a:rPr lang="ar-IQ" dirty="0" err="1">
                <a:latin typeface="Times New Roman"/>
                <a:ea typeface="Times New Roman"/>
              </a:rPr>
              <a:t>مورفولوجية</a:t>
            </a:r>
            <a:r>
              <a:rPr lang="ar-IQ" dirty="0">
                <a:latin typeface="Times New Roman"/>
                <a:ea typeface="Times New Roman"/>
              </a:rPr>
              <a:t> القرية </a:t>
            </a:r>
            <a:r>
              <a:rPr lang="ar-IQ" dirty="0" err="1">
                <a:latin typeface="Times New Roman"/>
                <a:ea typeface="Times New Roman"/>
              </a:rPr>
              <a:t>ونشؤئها</a:t>
            </a:r>
            <a:r>
              <a:rPr lang="ar-IQ" dirty="0">
                <a:latin typeface="Times New Roman"/>
                <a:ea typeface="Times New Roman"/>
              </a:rPr>
              <a:t> وانماط توزيعها وفي مقدمتهم </a:t>
            </a:r>
            <a:r>
              <a:rPr lang="ar-IQ" dirty="0" err="1">
                <a:latin typeface="Times New Roman"/>
                <a:ea typeface="Times New Roman"/>
              </a:rPr>
              <a:t>ديمانجون</a:t>
            </a:r>
            <a:r>
              <a:rPr lang="ar-IQ" dirty="0">
                <a:latin typeface="Times New Roman"/>
                <a:ea typeface="Times New Roman"/>
              </a:rPr>
              <a:t> الذي قدم اول دراسة في مفهوم جغرافية السكن ومنهجها واصدر المؤتمر تقريرا في ثلاث مجلدات ظهرت في 1928 ـ 1930 ـ 1931 </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3801179802"/>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1113</Words>
  <Application>Microsoft Office PowerPoint</Application>
  <PresentationFormat>عرض على الشاشة (3:4)‏</PresentationFormat>
  <Paragraphs>46</Paragraphs>
  <Slides>18</Slides>
  <Notes>0</Notes>
  <HiddenSlides>0</HiddenSlides>
  <MMClips>0</MMClips>
  <ScaleCrop>false</ScaleCrop>
  <HeadingPairs>
    <vt:vector size="4" baseType="variant">
      <vt:variant>
        <vt:lpstr>نسق</vt:lpstr>
      </vt:variant>
      <vt:variant>
        <vt:i4>1</vt:i4>
      </vt:variant>
      <vt:variant>
        <vt:lpstr>عناوين الشرائح</vt:lpstr>
      </vt:variant>
      <vt:variant>
        <vt:i4>18</vt:i4>
      </vt:variant>
    </vt:vector>
  </HeadingPairs>
  <TitlesOfParts>
    <vt:vector size="19" baseType="lpstr">
      <vt:lpstr>سمة Office</vt:lpstr>
      <vt:lpstr>محاضرة بعنوان  نشوء الاستيطان الريفي و تطوره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البعد التاريخي للاستيطان الريفي  </vt:lpstr>
      <vt:lpstr>عرض تقديمي في PowerPoint</vt:lpstr>
      <vt:lpstr>عرض تقديمي في PowerPoint</vt:lpstr>
      <vt:lpstr>عرض تقديمي في PowerPoint</vt:lpstr>
      <vt:lpstr>المصادر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 جمال عبد منديل </dc:title>
  <dc:creator>saif</dc:creator>
  <cp:lastModifiedBy>saif</cp:lastModifiedBy>
  <cp:revision>2</cp:revision>
  <dcterms:created xsi:type="dcterms:W3CDTF">2019-04-27T18:21:05Z</dcterms:created>
  <dcterms:modified xsi:type="dcterms:W3CDTF">2019-04-27T18:34:20Z</dcterms:modified>
</cp:coreProperties>
</file>